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Nunito Semi Bold" panose="020B0604020202020204" charset="0"/>
      <p:regular r:id="rId12"/>
    </p:embeddedFont>
    <p:embeddedFont>
      <p:font typeface="PT Sans" panose="020B0503020203020204" pitchFamily="34" charset="0"/>
      <p:regular r:id="rId13"/>
      <p:bold r:id="rId14"/>
    </p:embeddedFont>
    <p:embeddedFont>
      <p:font typeface="PT Sans Bold" panose="020B0703020203020204" pitchFamily="34" charset="0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125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2087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86558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MRI Scan:</a:t>
            </a:r>
            <a:br>
              <a:rPr lang="en-US" sz="4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</a:br>
            <a:r>
              <a:rPr lang="en-US" sz="4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Explained for Beginners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324124" y="375356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32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What is an MRI Scan?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6324124" y="440578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An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MRI Scan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is a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medical test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that uses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strong magnets and radio waves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to take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clear and detailed pictures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of the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inside of your body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. </a:t>
            </a:r>
          </a:p>
          <a:p>
            <a:pPr marL="342900" indent="-342900" algn="l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It helps doctors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see organs, bones, tissues, and </a:t>
            </a:r>
            <a:b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</a:b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blood vessels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without any surgery.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324124" y="5841921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44" y="6518287"/>
            <a:ext cx="367665" cy="36766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826687" y="6492807"/>
            <a:ext cx="1820823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800" b="1" dirty="0">
                <a:solidFill>
                  <a:srgbClr val="00002E"/>
                </a:solidFill>
                <a:ea typeface="PT Sans Bold" pitchFamily="34" charset="-122"/>
                <a:cs typeface="PT Sans Bold" pitchFamily="34" charset="-120"/>
              </a:rPr>
              <a:t>by Ram N Java</a:t>
            </a:r>
            <a:endParaRPr lang="en-US"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296716"/>
            <a:ext cx="582882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What does MRI mean?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6324124" y="335970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01959" y="3441978"/>
            <a:ext cx="463867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Magnetic</a:t>
            </a: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 – Uses a powerful magnet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324124" y="437697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101959" y="4459248"/>
            <a:ext cx="394001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Resonance</a:t>
            </a: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 – Uses radio waves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6324124" y="5394246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101959" y="5476518"/>
            <a:ext cx="342435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Imaging</a:t>
            </a: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 – Creates pictures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27108"/>
            <a:ext cx="681835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Why is an MRI Scan done?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837724" y="2905482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Doctors use an MRI scan to: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37724" y="350389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Find the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cause of pain or swelling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837724" y="397061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Check for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injuries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837724" y="443734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Look for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tumors or infections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837724" y="490406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Monitor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brain, spine, joints, heart, liver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, and more</a:t>
            </a:r>
            <a:endParaRPr lang="en-US" sz="24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2959298"/>
            <a:ext cx="6185535" cy="337387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0560" y="528399"/>
            <a:ext cx="5428178" cy="5634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4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How is an MRI Scan done?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670560" y="1379101"/>
            <a:ext cx="191572" cy="1149548"/>
          </a:xfrm>
          <a:prstGeom prst="roundRect">
            <a:avLst>
              <a:gd name="adj" fmla="val 150016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53703" y="1570673"/>
            <a:ext cx="225397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Step 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053703" y="1967270"/>
            <a:ext cx="7419737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You lie down on a </a:t>
            </a:r>
            <a:r>
              <a:rPr lang="en-US" sz="20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flat bed</a:t>
            </a: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.</a:t>
            </a:r>
            <a:endParaRPr lang="en-US" sz="2000" dirty="0"/>
          </a:p>
        </p:txBody>
      </p:sp>
      <p:sp>
        <p:nvSpPr>
          <p:cNvPr id="7" name="Shape 4"/>
          <p:cNvSpPr/>
          <p:nvPr/>
        </p:nvSpPr>
        <p:spPr>
          <a:xfrm>
            <a:off x="957858" y="2672239"/>
            <a:ext cx="191572" cy="1149548"/>
          </a:xfrm>
          <a:prstGeom prst="roundRect">
            <a:avLst>
              <a:gd name="adj" fmla="val 150016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341001" y="2863810"/>
            <a:ext cx="225397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Step 2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341001" y="3260408"/>
            <a:ext cx="7132439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The bed slides into a </a:t>
            </a:r>
            <a:r>
              <a:rPr lang="en-US" sz="20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large tunnel-like machine</a:t>
            </a: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1245275" y="3965377"/>
            <a:ext cx="191572" cy="1149548"/>
          </a:xfrm>
          <a:prstGeom prst="roundRect">
            <a:avLst>
              <a:gd name="adj" fmla="val 150016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628418" y="4156948"/>
            <a:ext cx="225397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Step 3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628418" y="4553545"/>
            <a:ext cx="684502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The machine uses </a:t>
            </a:r>
            <a:r>
              <a:rPr lang="en-US" sz="20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magnets and radio waves</a:t>
            </a: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to take pictures.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1532692" y="5258514"/>
            <a:ext cx="191572" cy="1149548"/>
          </a:xfrm>
          <a:prstGeom prst="roundRect">
            <a:avLst>
              <a:gd name="adj" fmla="val 150016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915835" y="5450086"/>
            <a:ext cx="225397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Step 4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915835" y="5846683"/>
            <a:ext cx="6557605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It may take </a:t>
            </a:r>
            <a:r>
              <a:rPr lang="en-US" sz="20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30 to 60 minutes</a:t>
            </a: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.</a:t>
            </a:r>
            <a:endParaRPr lang="en-US" sz="2000" dirty="0"/>
          </a:p>
        </p:txBody>
      </p:sp>
      <p:sp>
        <p:nvSpPr>
          <p:cNvPr id="16" name="Shape 13"/>
          <p:cNvSpPr/>
          <p:nvPr/>
        </p:nvSpPr>
        <p:spPr>
          <a:xfrm>
            <a:off x="1245275" y="6551652"/>
            <a:ext cx="191572" cy="1149548"/>
          </a:xfrm>
          <a:prstGeom prst="roundRect">
            <a:avLst>
              <a:gd name="adj" fmla="val 150016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628418" y="6743224"/>
            <a:ext cx="2253972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Step 5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1628418" y="7139821"/>
            <a:ext cx="6845022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You need to </a:t>
            </a:r>
            <a:r>
              <a:rPr lang="en-US" sz="20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stay very still</a:t>
            </a:r>
            <a:r>
              <a:rPr lang="en-US" sz="20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so the pictures are clear.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2710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5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Is it painful?</a:t>
            </a:r>
            <a:endParaRPr lang="en-US" sz="5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959298"/>
            <a:ext cx="6185535" cy="33738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14761" y="277379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No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, it does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not hurt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at all.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614761" y="3240524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You may hear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loud sounds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like knocking or buzzing — this is normal.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614761" y="40902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You may be given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earplugs or headphones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27108"/>
            <a:ext cx="613350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Do you get an injection?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837724" y="277379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Sometimes, a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contrast dye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is given through a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small injection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to see things more clearly.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37724" y="36235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It is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safe for most people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.</a:t>
            </a:r>
            <a:endParaRPr lang="en-US" sz="2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2959298"/>
            <a:ext cx="6185535" cy="33738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87266"/>
            <a:ext cx="62781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Do you need to prepare?</a:t>
            </a:r>
            <a:endParaRPr lang="en-US" sz="4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050256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35336" y="21922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Eating &amp; Drinking</a:t>
            </a:r>
            <a:endParaRPr lang="en-US" sz="2800" dirty="0"/>
          </a:p>
        </p:txBody>
      </p:sp>
      <p:sp>
        <p:nvSpPr>
          <p:cNvPr id="6" name="Text 2"/>
          <p:cNvSpPr/>
          <p:nvPr/>
        </p:nvSpPr>
        <p:spPr>
          <a:xfrm>
            <a:off x="1735336" y="2687836"/>
            <a:ext cx="657094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You may need to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avoid eating or drinking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for a few hours.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3669268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35336" y="381131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Metal Items</a:t>
            </a:r>
            <a:endParaRPr lang="en-US" sz="2800" dirty="0"/>
          </a:p>
        </p:txBody>
      </p:sp>
      <p:sp>
        <p:nvSpPr>
          <p:cNvPr id="9" name="Text 4"/>
          <p:cNvSpPr/>
          <p:nvPr/>
        </p:nvSpPr>
        <p:spPr>
          <a:xfrm>
            <a:off x="1735336" y="4306848"/>
            <a:ext cx="657094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Remove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metal items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like jewelry, belt, or coins.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5288280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35336" y="543032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Tell the doctor if you:</a:t>
            </a:r>
            <a:endParaRPr lang="en-US" sz="2800" dirty="0"/>
          </a:p>
        </p:txBody>
      </p:sp>
      <p:sp>
        <p:nvSpPr>
          <p:cNvPr id="12" name="Text 6"/>
          <p:cNvSpPr/>
          <p:nvPr/>
        </p:nvSpPr>
        <p:spPr>
          <a:xfrm>
            <a:off x="1735336" y="5925860"/>
            <a:ext cx="657094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Have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metal implants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,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pacemaker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, or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clips</a:t>
            </a:r>
            <a:endParaRPr lang="en-US" sz="2400" dirty="0"/>
          </a:p>
        </p:txBody>
      </p:sp>
      <p:sp>
        <p:nvSpPr>
          <p:cNvPr id="13" name="Text 7"/>
          <p:cNvSpPr/>
          <p:nvPr/>
        </p:nvSpPr>
        <p:spPr>
          <a:xfrm>
            <a:off x="1735336" y="6392585"/>
            <a:ext cx="657094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Are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pregnant</a:t>
            </a:r>
            <a:endParaRPr lang="en-US" sz="2400" dirty="0"/>
          </a:p>
        </p:txBody>
      </p:sp>
      <p:sp>
        <p:nvSpPr>
          <p:cNvPr id="14" name="Text 8"/>
          <p:cNvSpPr/>
          <p:nvPr/>
        </p:nvSpPr>
        <p:spPr>
          <a:xfrm>
            <a:off x="1735336" y="6859310"/>
            <a:ext cx="657094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Have kidney problems</a:t>
            </a:r>
            <a:endParaRPr lang="en-US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2710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5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Is it safe?</a:t>
            </a:r>
            <a:endParaRPr lang="en-US" sz="5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959298"/>
            <a:ext cx="6185535" cy="33738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14761" y="2773799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Yes, MRI is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very safe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.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614761" y="3240524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It does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not use radiation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 like X-rays or CT scans.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614761" y="3707249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It is safe even for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children and repeated use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, unless you have certain metal implants.</a:t>
            </a:r>
            <a:endParaRPr lang="en-US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525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6633" y="2992041"/>
            <a:ext cx="5105876" cy="577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48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How do you get results?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303770" y="3863340"/>
            <a:ext cx="22860" cy="3828693"/>
          </a:xfrm>
          <a:prstGeom prst="roundRect">
            <a:avLst>
              <a:gd name="adj" fmla="val 1287472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528852" y="4072533"/>
            <a:ext cx="588526" cy="22860"/>
          </a:xfrm>
          <a:prstGeom prst="roundRect">
            <a:avLst>
              <a:gd name="adj" fmla="val 1287472"/>
            </a:avLst>
          </a:prstGeom>
          <a:solidFill>
            <a:srgbClr val="2D4DF2"/>
          </a:solidFill>
          <a:ln/>
        </p:spPr>
      </p:sp>
      <p:sp>
        <p:nvSpPr>
          <p:cNvPr id="6" name="Shape 3"/>
          <p:cNvSpPr/>
          <p:nvPr/>
        </p:nvSpPr>
        <p:spPr>
          <a:xfrm>
            <a:off x="7094518" y="3863340"/>
            <a:ext cx="441365" cy="441365"/>
          </a:xfrm>
          <a:prstGeom prst="roundRect">
            <a:avLst>
              <a:gd name="adj" fmla="val 66683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176671" y="3910846"/>
            <a:ext cx="27693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4025979" y="3930729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32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Step 1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686633" y="4336852"/>
            <a:ext cx="564761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A doctor (radiologist) checks the images.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7513022" y="5249585"/>
            <a:ext cx="588526" cy="22860"/>
          </a:xfrm>
          <a:prstGeom prst="roundRect">
            <a:avLst>
              <a:gd name="adj" fmla="val 1287472"/>
            </a:avLst>
          </a:prstGeom>
          <a:solidFill>
            <a:srgbClr val="018CE1"/>
          </a:solidFill>
          <a:ln/>
        </p:spPr>
      </p:sp>
      <p:sp>
        <p:nvSpPr>
          <p:cNvPr id="11" name="Shape 8"/>
          <p:cNvSpPr/>
          <p:nvPr/>
        </p:nvSpPr>
        <p:spPr>
          <a:xfrm>
            <a:off x="7094518" y="5040392"/>
            <a:ext cx="441365" cy="441365"/>
          </a:xfrm>
          <a:prstGeom prst="roundRect">
            <a:avLst>
              <a:gd name="adj" fmla="val 66683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76671" y="5087898"/>
            <a:ext cx="27693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8296156" y="5107781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32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Step 2</a:t>
            </a:r>
            <a:endParaRPr lang="en-US" sz="3200" dirty="0"/>
          </a:p>
        </p:txBody>
      </p:sp>
      <p:sp>
        <p:nvSpPr>
          <p:cNvPr id="14" name="Text 11"/>
          <p:cNvSpPr/>
          <p:nvPr/>
        </p:nvSpPr>
        <p:spPr>
          <a:xfrm>
            <a:off x="8296156" y="5513903"/>
            <a:ext cx="564761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You get the </a:t>
            </a:r>
            <a:r>
              <a:rPr lang="en-US" sz="2400" b="1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report within a few hours or a day</a:t>
            </a: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.</a:t>
            </a:r>
            <a:endParaRPr lang="en-US" sz="2400" dirty="0"/>
          </a:p>
        </p:txBody>
      </p:sp>
      <p:sp>
        <p:nvSpPr>
          <p:cNvPr id="15" name="Shape 12"/>
          <p:cNvSpPr/>
          <p:nvPr/>
        </p:nvSpPr>
        <p:spPr>
          <a:xfrm>
            <a:off x="6528852" y="6264235"/>
            <a:ext cx="588526" cy="22860"/>
          </a:xfrm>
          <a:prstGeom prst="roundRect">
            <a:avLst>
              <a:gd name="adj" fmla="val 1287472"/>
            </a:avLst>
          </a:prstGeom>
          <a:solidFill>
            <a:srgbClr val="DA33BF"/>
          </a:solidFill>
          <a:ln/>
        </p:spPr>
      </p:sp>
      <p:sp>
        <p:nvSpPr>
          <p:cNvPr id="16" name="Shape 13"/>
          <p:cNvSpPr/>
          <p:nvPr/>
        </p:nvSpPr>
        <p:spPr>
          <a:xfrm>
            <a:off x="7094518" y="6055043"/>
            <a:ext cx="441365" cy="441365"/>
          </a:xfrm>
          <a:prstGeom prst="roundRect">
            <a:avLst>
              <a:gd name="adj" fmla="val 66683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176671" y="6102548"/>
            <a:ext cx="27693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4025979" y="6122432"/>
            <a:ext cx="230826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3200" dirty="0">
                <a:solidFill>
                  <a:srgbClr val="00002E"/>
                </a:solidFill>
                <a:ea typeface="Nunito Semi Bold" pitchFamily="34" charset="-122"/>
                <a:cs typeface="Nunito Semi Bold" pitchFamily="34" charset="-120"/>
              </a:rPr>
              <a:t>Step 3</a:t>
            </a:r>
            <a:endParaRPr lang="en-US" sz="3200" dirty="0"/>
          </a:p>
        </p:txBody>
      </p:sp>
      <p:sp>
        <p:nvSpPr>
          <p:cNvPr id="19" name="Text 16"/>
          <p:cNvSpPr/>
          <p:nvPr/>
        </p:nvSpPr>
        <p:spPr>
          <a:xfrm>
            <a:off x="686633" y="6528554"/>
            <a:ext cx="564761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Your doctor will explain the result and </a:t>
            </a:r>
            <a:b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</a:br>
            <a:r>
              <a:rPr lang="en-US" sz="2400" dirty="0">
                <a:solidFill>
                  <a:srgbClr val="00002E"/>
                </a:solidFill>
                <a:ea typeface="PT Sans" pitchFamily="34" charset="-122"/>
                <a:cs typeface="PT Sans" pitchFamily="34" charset="-120"/>
              </a:rPr>
              <a:t>what to do next.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405</Words>
  <Application>Microsoft Office PowerPoint</Application>
  <PresentationFormat>Custom</PresentationFormat>
  <Paragraphs>65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Nunito Semi Bold</vt:lpstr>
      <vt:lpstr>PT Sans Bold</vt:lpstr>
      <vt:lpstr>PT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Ramesh N</cp:lastModifiedBy>
  <cp:revision>16</cp:revision>
  <dcterms:created xsi:type="dcterms:W3CDTF">2025-06-19T08:10:22Z</dcterms:created>
  <dcterms:modified xsi:type="dcterms:W3CDTF">2025-06-21T03:41:38Z</dcterms:modified>
</cp:coreProperties>
</file>